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00100" mc:Ignorable="">
                    <a:alpha val="31000"/>
                  </a:srgbClr>
                </a:gs>
                <a:gs pos="49000">
                  <a:srgbClr xmlns:mc="http://schemas.openxmlformats.org/markup-compatibility/2006" xmlns:a14="http://schemas.microsoft.com/office/drawing/2010/main" val="FEFFFF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xmlns:mc="http://schemas.openxmlformats.org/markup-compatibility/2006" xmlns:a14="http://schemas.microsoft.com/office/drawing/2010/main" val="000000" mc:Ignorable="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FAE148" mc:Ignorable=""/>
                </a:gs>
                <a:gs pos="100000">
                  <a:srgbClr xmlns:mc="http://schemas.openxmlformats.org/markup-compatibility/2006" xmlns:a14="http://schemas.microsoft.com/office/drawing/2010/main" val="FFEB63" mc:Ignorable="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xmlns:mc="http://schemas.openxmlformats.org/markup-compatibility/2006" xmlns:a14="http://schemas.microsoft.com/office/drawing/2010/main" val="000100" mc:Ignorable=""/>
                </a:solidFill>
                <a:effectLst>
                  <a:outerShdw blurRad="63500" sx="102000" sy="102000" algn="ctr" rotWithShape="0">
                    <a:srgbClr xmlns:mc="http://schemas.openxmlformats.org/markup-compatibility/2006" xmlns:a14="http://schemas.microsoft.com/office/drawing/2010/main" val="FFFFFF" mc:Ignorable="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xmlns:mc="http://schemas.openxmlformats.org/markup-compatibility/2006" xmlns:a14="http://schemas.microsoft.com/office/drawing/2010/main" val="000100" mc:Ignorable="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1905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55000" dist="18000" dir="5400000" algn="tl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D2B0B2DC-617D-40FE-93DC-A2701E73677A}" type="datetimeFigureOut">
              <a:rPr lang="en-US" smtClean="0"/>
              <a:t>4/13/2010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6F9F4DD-5652-4A66-90E7-8A75282B65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04800"/>
            <a:ext cx="5080365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b="1" cap="none" spc="0" dirty="0" smtClean="0">
                <a:ln w="17780" cmpd="sng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xmlns:mc="http://schemas.openxmlformats.org/markup-compatibility/2006" xmlns:a14="http://schemas.microsoft.com/office/drawing/2010/main" val="000000" mc:Ignorable="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xmlns:mc="http://schemas.openxmlformats.org/markup-compatibility/2006" xmlns:a14="http://schemas.microsoft.com/office/drawing/2010/main" val="000000" mc:Ignorable="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xmlns:mc="http://schemas.openxmlformats.org/markup-compatibility/2006" xmlns:a14="http://schemas.microsoft.com/office/drawing/2010/main" val="000000" mc:Ignorable="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xmlns:mc="http://schemas.openxmlformats.org/markup-compatibility/2006" xmlns:a14="http://schemas.microsoft.com/office/drawing/2010/main" val="000000" mc:Ignorable="">
                        <a:shade val="47000"/>
                        <a:satMod val="150000"/>
                      </a:srgbClr>
                    </a:gs>
                    <a:gs pos="100000">
                      <a:srgbClr xmlns:mc="http://schemas.openxmlformats.org/markup-compatibility/2006" xmlns:a14="http://schemas.microsoft.com/office/drawing/2010/main" val="000000" mc:Ignorable="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</a:rPr>
              <a:t>Fight for Flight:</a:t>
            </a:r>
          </a:p>
          <a:p>
            <a:r>
              <a:rPr lang="en-US" sz="3200" b="1" dirty="0" smtClean="0">
                <a:ln w="17780" cmpd="sng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xmlns:mc="http://schemas.openxmlformats.org/markup-compatibility/2006" xmlns:a14="http://schemas.microsoft.com/office/drawing/2010/main" val="000000" mc:Ignorable="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xmlns:mc="http://schemas.openxmlformats.org/markup-compatibility/2006" xmlns:a14="http://schemas.microsoft.com/office/drawing/2010/main" val="000000" mc:Ignorable="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xmlns:mc="http://schemas.openxmlformats.org/markup-compatibility/2006" xmlns:a14="http://schemas.microsoft.com/office/drawing/2010/main" val="000000" mc:Ignorable="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xmlns:mc="http://schemas.openxmlformats.org/markup-compatibility/2006" xmlns:a14="http://schemas.microsoft.com/office/drawing/2010/main" val="000000" mc:Ignorable="">
                        <a:shade val="47000"/>
                        <a:satMod val="150000"/>
                      </a:srgbClr>
                    </a:gs>
                    <a:gs pos="100000">
                      <a:srgbClr xmlns:mc="http://schemas.openxmlformats.org/markup-compatibility/2006" xmlns:a14="http://schemas.microsoft.com/office/drawing/2010/main" val="000000" mc:Ignorable="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</a:rPr>
              <a:t>From Prototype to Liftoff </a:t>
            </a:r>
            <a:endParaRPr lang="en-US" sz="3200" b="1" cap="none" spc="0" dirty="0">
              <a:ln w="17780" cmpd="sng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prstDash val="solid"/>
                <a:miter lim="800000"/>
              </a:ln>
              <a:gradFill rotWithShape="1">
                <a:gsLst>
                  <a:gs pos="0">
                    <a:srgbClr xmlns:mc="http://schemas.openxmlformats.org/markup-compatibility/2006" xmlns:a14="http://schemas.microsoft.com/office/drawing/2010/main" val="000000" mc:Ignorable="">
                      <a:tint val="92000"/>
                      <a:shade val="100000"/>
                      <a:satMod val="150000"/>
                    </a:srgbClr>
                  </a:gs>
                  <a:gs pos="49000">
                    <a:srgbClr xmlns:mc="http://schemas.openxmlformats.org/markup-compatibility/2006" xmlns:a14="http://schemas.microsoft.com/office/drawing/2010/main" val="000000" mc:Ignorable="">
                      <a:tint val="89000"/>
                      <a:shade val="90000"/>
                      <a:satMod val="150000"/>
                    </a:srgbClr>
                  </a:gs>
                  <a:gs pos="50000">
                    <a:srgbClr xmlns:mc="http://schemas.openxmlformats.org/markup-compatibility/2006" xmlns:a14="http://schemas.microsoft.com/office/drawing/2010/main" val="000000" mc:Ignorable="">
                      <a:tint val="100000"/>
                      <a:shade val="75000"/>
                      <a:satMod val="150000"/>
                    </a:srgbClr>
                  </a:gs>
                  <a:gs pos="95000">
                    <a:srgbClr xmlns:mc="http://schemas.openxmlformats.org/markup-compatibility/2006" xmlns:a14="http://schemas.microsoft.com/office/drawing/2010/main" val="000000" mc:Ignorable="">
                      <a:shade val="47000"/>
                      <a:satMod val="150000"/>
                    </a:srgbClr>
                  </a:gs>
                  <a:gs pos="100000">
                    <a:srgbClr xmlns:mc="http://schemas.openxmlformats.org/markup-compatibility/2006" xmlns:a14="http://schemas.microsoft.com/office/drawing/2010/main" val="000000" mc:Ignorable="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xmlns:mc="http://schemas.openxmlformats.org/markup-compatibility/2006" xmlns:a14="http://schemas.microsoft.com/office/drawing/2010/main" val="000000" mc:Ignorable=""/>
                </a:outerShdw>
              </a:effectLst>
            </a:endParaRPr>
          </a:p>
        </p:txBody>
      </p:sp>
      <p:pic>
        <p:nvPicPr>
          <p:cNvPr id="5" name="Picture 4" descr="C:\Users\Sean Boocock\AppData\Local\Microsoft\Windows\Temporary Internet Files\Content.IE5\8QEGJMM2\MP900314103[1]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86200"/>
            <a:ext cx="3182587" cy="267194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rc 6"/>
          <p:cNvSpPr/>
          <p:nvPr/>
        </p:nvSpPr>
        <p:spPr>
          <a:xfrm rot="18011112">
            <a:off x="2521954" y="2424285"/>
            <a:ext cx="5798285" cy="5291544"/>
          </a:xfrm>
          <a:prstGeom prst="arc">
            <a:avLst>
              <a:gd name="adj1" fmla="val 16200000"/>
              <a:gd name="adj2" fmla="val 20804511"/>
            </a:avLst>
          </a:prstGeom>
          <a:ln w="98425">
            <a:solidFill>
              <a:srgbClr xmlns:mc="http://schemas.openxmlformats.org/markup-compatibility/2006" xmlns:a14="http://schemas.microsoft.com/office/drawing/2010/main" val="0070C0" mc:Ignorable="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:\Users\Sean Boocock\AppData\Local\Microsoft\Windows\Temporary Internet Files\Content.IE5\8QEGJMM2\MC900433889[1]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720572"/>
            <a:ext cx="3027207" cy="258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781800" y="5070057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Christina </a:t>
            </a:r>
            <a:r>
              <a:rPr lang="en-US" dirty="0" err="1" smtClean="0"/>
              <a:t>Koppin</a:t>
            </a:r>
            <a:endParaRPr lang="en-US" dirty="0" smtClean="0"/>
          </a:p>
          <a:p>
            <a:r>
              <a:rPr lang="en-US" dirty="0" smtClean="0"/>
              <a:t>Nina Park</a:t>
            </a:r>
          </a:p>
          <a:p>
            <a:r>
              <a:rPr lang="en-US" dirty="0" smtClean="0"/>
              <a:t>Sean </a:t>
            </a:r>
            <a:r>
              <a:rPr lang="en-US" dirty="0" err="1" smtClean="0"/>
              <a:t>Boocock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190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5318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Rules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Component Cards/Auction Cards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9" t="9677" r="50665" b="3633"/>
          <a:stretch/>
        </p:blipFill>
        <p:spPr bwMode="auto">
          <a:xfrm>
            <a:off x="381000" y="1143000"/>
            <a:ext cx="4038871" cy="5219884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3" t="9819" r="30234" b="3759"/>
          <a:stretch/>
        </p:blipFill>
        <p:spPr bwMode="auto">
          <a:xfrm>
            <a:off x="4724400" y="1143000"/>
            <a:ext cx="4096079" cy="5257800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540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123" y="299621"/>
            <a:ext cx="35318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Rules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News Cards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6" t="9756" r="30250" b="3556"/>
          <a:stretch/>
        </p:blipFill>
        <p:spPr bwMode="auto">
          <a:xfrm>
            <a:off x="2590800" y="1038285"/>
            <a:ext cx="4225695" cy="5457510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838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7" t="20689" r="50790" b="7336"/>
          <a:stretch/>
        </p:blipFill>
        <p:spPr bwMode="auto">
          <a:xfrm>
            <a:off x="381000" y="1447800"/>
            <a:ext cx="3725499" cy="4823988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Rules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Rules Sheet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7" t="15065" r="31457" b="3829"/>
          <a:stretch/>
        </p:blipFill>
        <p:spPr bwMode="auto">
          <a:xfrm>
            <a:off x="5029200" y="1447800"/>
            <a:ext cx="3720990" cy="4805505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4267200" y="3619500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8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Rules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Rules Sheet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" t="8102" r="8169" b="3199"/>
          <a:stretch/>
        </p:blipFill>
        <p:spPr bwMode="auto">
          <a:xfrm>
            <a:off x="506766" y="1143000"/>
            <a:ext cx="8142691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xmlns:mc="http://schemas.openxmlformats.org/markup-compatibility/2006" xmlns:a14="http://schemas.microsoft.com/office/drawing/2010/main" val="333333" mc:Ignorable="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253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62600" y="914400"/>
            <a:ext cx="3074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Playtesting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2" t="21902"/>
          <a:stretch/>
        </p:blipFill>
        <p:spPr>
          <a:xfrm>
            <a:off x="3429000" y="2667000"/>
            <a:ext cx="5543365" cy="3883056"/>
          </a:xfrm>
          <a:prstGeom prst="flowChartManualInput">
            <a:avLst/>
          </a:prstGeom>
          <a:effectLst>
            <a:softEdge rad="1270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38200"/>
            <a:ext cx="3962400" cy="3200400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76200" cap="sq">
            <a:solidFill>
              <a:srgbClr xmlns:mc="http://schemas.openxmlformats.org/markup-compatibility/2006" xmlns:a14="http://schemas.microsoft.com/office/drawing/2010/main" val="292929" mc:Ignorable="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xmlns:mc="http://schemas.openxmlformats.org/markup-compatibility/2006" xmlns:a14="http://schemas.microsoft.com/office/drawing/2010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10/main" val="2461340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Board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Week 1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3" r="10933"/>
          <a:stretch/>
        </p:blipFill>
        <p:spPr>
          <a:xfrm>
            <a:off x="1371600" y="1143000"/>
            <a:ext cx="6333479" cy="520493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7326296" y="2667000"/>
            <a:ext cx="16002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  <a:cs typeface="Calibri" pitchFamily="34" charset="0"/>
              </a:rPr>
              <a:t>Component Manufacturers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271" y="3810000"/>
            <a:ext cx="1143000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  <a:cs typeface="Calibri" pitchFamily="34" charset="0"/>
              </a:rPr>
              <a:t>Materials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32963" y="4912797"/>
            <a:ext cx="1130423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  <a:cs typeface="Calibri" pitchFamily="34" charset="0"/>
              </a:rPr>
              <a:t>Railroads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8600" y="5562600"/>
            <a:ext cx="1295400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  <a:cs typeface="Calibri" pitchFamily="34" charset="0"/>
              </a:rPr>
              <a:t>Home Base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287915" y="3693111"/>
            <a:ext cx="585234" cy="1775534"/>
          </a:xfrm>
          <a:custGeom>
            <a:avLst/>
            <a:gdLst>
              <a:gd name="connsiteX0" fmla="*/ 0 w 585234"/>
              <a:gd name="connsiteY0" fmla="*/ 0 h 1775534"/>
              <a:gd name="connsiteX1" fmla="*/ 577048 w 585234"/>
              <a:gd name="connsiteY1" fmla="*/ 781235 h 1775534"/>
              <a:gd name="connsiteX2" fmla="*/ 355106 w 585234"/>
              <a:gd name="connsiteY2" fmla="*/ 1775534 h 1775534"/>
              <a:gd name="connsiteX3" fmla="*/ 355106 w 585234"/>
              <a:gd name="connsiteY3" fmla="*/ 1775534 h 1775534"/>
              <a:gd name="connsiteX4" fmla="*/ 355106 w 585234"/>
              <a:gd name="connsiteY4" fmla="*/ 1775534 h 177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5234" h="1775534">
                <a:moveTo>
                  <a:pt x="0" y="0"/>
                </a:moveTo>
                <a:cubicBezTo>
                  <a:pt x="258932" y="242656"/>
                  <a:pt x="517864" y="485313"/>
                  <a:pt x="577048" y="781235"/>
                </a:cubicBezTo>
                <a:cubicBezTo>
                  <a:pt x="636232" y="1077157"/>
                  <a:pt x="355106" y="1775534"/>
                  <a:pt x="355106" y="1775534"/>
                </a:cubicBezTo>
                <a:lnTo>
                  <a:pt x="355106" y="1775534"/>
                </a:lnTo>
                <a:lnTo>
                  <a:pt x="355106" y="1775534"/>
                </a:lnTo>
              </a:path>
            </a:pathLst>
          </a:custGeom>
          <a:ln w="34925">
            <a:headEnd type="triangle"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566299" y="3417903"/>
            <a:ext cx="2210540" cy="485726"/>
          </a:xfrm>
          <a:custGeom>
            <a:avLst/>
            <a:gdLst>
              <a:gd name="connsiteX0" fmla="*/ 2210540 w 2210540"/>
              <a:gd name="connsiteY0" fmla="*/ 0 h 485726"/>
              <a:gd name="connsiteX1" fmla="*/ 1038687 w 2210540"/>
              <a:gd name="connsiteY1" fmla="*/ 479394 h 485726"/>
              <a:gd name="connsiteX2" fmla="*/ 0 w 2210540"/>
              <a:gd name="connsiteY2" fmla="*/ 230819 h 48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0540" h="485726">
                <a:moveTo>
                  <a:pt x="2210540" y="0"/>
                </a:moveTo>
                <a:cubicBezTo>
                  <a:pt x="1808825" y="220462"/>
                  <a:pt x="1407110" y="440924"/>
                  <a:pt x="1038687" y="479394"/>
                </a:cubicBezTo>
                <a:cubicBezTo>
                  <a:pt x="670264" y="517864"/>
                  <a:pt x="335132" y="374341"/>
                  <a:pt x="0" y="230819"/>
                </a:cubicBezTo>
              </a:path>
            </a:pathLst>
          </a:custGeom>
          <a:ln w="31750">
            <a:tailEnd type="triangle"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6187736" y="3426781"/>
            <a:ext cx="568171" cy="383219"/>
          </a:xfrm>
          <a:custGeom>
            <a:avLst/>
            <a:gdLst>
              <a:gd name="connsiteX0" fmla="*/ 568171 w 568171"/>
              <a:gd name="connsiteY0" fmla="*/ 337351 h 337351"/>
              <a:gd name="connsiteX1" fmla="*/ 97654 w 568171"/>
              <a:gd name="connsiteY1" fmla="*/ 221941 h 337351"/>
              <a:gd name="connsiteX2" fmla="*/ 0 w 568171"/>
              <a:gd name="connsiteY2" fmla="*/ 0 h 33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8171" h="337351">
                <a:moveTo>
                  <a:pt x="568171" y="337351"/>
                </a:moveTo>
                <a:cubicBezTo>
                  <a:pt x="380260" y="307758"/>
                  <a:pt x="192349" y="278166"/>
                  <a:pt x="97654" y="221941"/>
                </a:cubicBezTo>
                <a:cubicBezTo>
                  <a:pt x="2959" y="165716"/>
                  <a:pt x="1479" y="82858"/>
                  <a:pt x="0" y="0"/>
                </a:cubicBezTo>
              </a:path>
            </a:pathLst>
          </a:custGeom>
          <a:ln w="31750">
            <a:tailEnd type="triangle"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943600" y="4113595"/>
            <a:ext cx="1238435" cy="733613"/>
          </a:xfrm>
          <a:custGeom>
            <a:avLst/>
            <a:gdLst>
              <a:gd name="connsiteX0" fmla="*/ 1285443 w 1285443"/>
              <a:gd name="connsiteY0" fmla="*/ 733613 h 733613"/>
              <a:gd name="connsiteX1" fmla="*/ 690639 w 1285443"/>
              <a:gd name="connsiteY1" fmla="*/ 165442 h 733613"/>
              <a:gd name="connsiteX2" fmla="*/ 69202 w 1285443"/>
              <a:gd name="connsiteY2" fmla="*/ 14522 h 733613"/>
              <a:gd name="connsiteX3" fmla="*/ 42569 w 1285443"/>
              <a:gd name="connsiteY3" fmla="*/ 14522 h 733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443" h="733613">
                <a:moveTo>
                  <a:pt x="1285443" y="733613"/>
                </a:moveTo>
                <a:cubicBezTo>
                  <a:pt x="1089394" y="509451"/>
                  <a:pt x="893346" y="285290"/>
                  <a:pt x="690639" y="165442"/>
                </a:cubicBezTo>
                <a:cubicBezTo>
                  <a:pt x="487932" y="45593"/>
                  <a:pt x="177214" y="39675"/>
                  <a:pt x="69202" y="14522"/>
                </a:cubicBezTo>
                <a:cubicBezTo>
                  <a:pt x="-38810" y="-10631"/>
                  <a:pt x="1879" y="1945"/>
                  <a:pt x="42569" y="14522"/>
                </a:cubicBezTo>
              </a:path>
            </a:pathLst>
          </a:custGeom>
          <a:ln w="31750">
            <a:solidFill>
              <a:schemeClr val="accent2">
                <a:lumMod val="50000"/>
              </a:schemeClr>
            </a:solidFill>
            <a:tailEnd type="triangle"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59771" y="2895600"/>
            <a:ext cx="1377149" cy="822377"/>
          </a:xfrm>
          <a:custGeom>
            <a:avLst/>
            <a:gdLst>
              <a:gd name="connsiteX0" fmla="*/ 0 w 1340529"/>
              <a:gd name="connsiteY0" fmla="*/ 727812 h 727812"/>
              <a:gd name="connsiteX1" fmla="*/ 452762 w 1340529"/>
              <a:gd name="connsiteY1" fmla="*/ 44231 h 727812"/>
              <a:gd name="connsiteX2" fmla="*/ 1340529 w 1340529"/>
              <a:gd name="connsiteY2" fmla="*/ 124130 h 72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0529" h="727812">
                <a:moveTo>
                  <a:pt x="0" y="727812"/>
                </a:moveTo>
                <a:cubicBezTo>
                  <a:pt x="114670" y="436328"/>
                  <a:pt x="229340" y="144845"/>
                  <a:pt x="452762" y="44231"/>
                </a:cubicBezTo>
                <a:cubicBezTo>
                  <a:pt x="676184" y="-56383"/>
                  <a:pt x="1008356" y="33873"/>
                  <a:pt x="1340529" y="124130"/>
                </a:cubicBezTo>
              </a:path>
            </a:pathLst>
          </a:custGeom>
          <a:ln w="31750">
            <a:solidFill>
              <a:srgbClr xmlns:mc="http://schemas.openxmlformats.org/markup-compatibility/2006" xmlns:a14="http://schemas.microsoft.com/office/drawing/2010/main" val="FFC000" mc:Ignorable=""/>
            </a:solidFill>
            <a:tailEnd type="triangle"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411550" y="4279037"/>
            <a:ext cx="2050741" cy="762066"/>
          </a:xfrm>
          <a:custGeom>
            <a:avLst/>
            <a:gdLst>
              <a:gd name="connsiteX0" fmla="*/ 0 w 2050741"/>
              <a:gd name="connsiteY0" fmla="*/ 0 h 762066"/>
              <a:gd name="connsiteX1" fmla="*/ 727968 w 2050741"/>
              <a:gd name="connsiteY1" fmla="*/ 745724 h 762066"/>
              <a:gd name="connsiteX2" fmla="*/ 2050741 w 2050741"/>
              <a:gd name="connsiteY2" fmla="*/ 532660 h 762066"/>
              <a:gd name="connsiteX3" fmla="*/ 2050741 w 2050741"/>
              <a:gd name="connsiteY3" fmla="*/ 532660 h 762066"/>
              <a:gd name="connsiteX4" fmla="*/ 2050741 w 2050741"/>
              <a:gd name="connsiteY4" fmla="*/ 532660 h 7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0741" h="762066">
                <a:moveTo>
                  <a:pt x="0" y="0"/>
                </a:moveTo>
                <a:cubicBezTo>
                  <a:pt x="193089" y="328473"/>
                  <a:pt x="386178" y="656947"/>
                  <a:pt x="727968" y="745724"/>
                </a:cubicBezTo>
                <a:cubicBezTo>
                  <a:pt x="1069758" y="834501"/>
                  <a:pt x="2050741" y="532660"/>
                  <a:pt x="2050741" y="532660"/>
                </a:cubicBezTo>
                <a:lnTo>
                  <a:pt x="2050741" y="532660"/>
                </a:lnTo>
                <a:lnTo>
                  <a:pt x="2050741" y="532660"/>
                </a:lnTo>
              </a:path>
            </a:pathLst>
          </a:custGeom>
          <a:ln w="31750">
            <a:solidFill>
              <a:srgbClr xmlns:mc="http://schemas.openxmlformats.org/markup-compatibility/2006" xmlns:a14="http://schemas.microsoft.com/office/drawing/2010/main" val="FFC000" mc:Ignorable=""/>
            </a:solidFill>
            <a:tailEnd type="triangle"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29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Board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Week 1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95400"/>
            <a:ext cx="3829974" cy="2872481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1905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65000" dist="50800" dir="12900000" kx="195000" ky="145000" algn="tl" rotWithShape="0">
              <a:srgbClr xmlns:mc="http://schemas.openxmlformats.org/markup-compatibility/2006" xmlns:a14="http://schemas.microsoft.com/office/drawing/2010/main" val="000000" mc:Ignorable="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xmlns:mc="http://schemas.openxmlformats.org/markup-compatibility/2006" xmlns:a14="http://schemas.microsoft.com/office/drawing/2010/main" val="969696" mc:Ignorable="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590800"/>
            <a:ext cx="4800600" cy="360045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190500" cap="rnd">
            <a:solidFill>
              <a:srgbClr xmlns:mc="http://schemas.openxmlformats.org/markup-compatibility/2006" xmlns:a14="http://schemas.microsoft.com/office/drawing/2010/main" val="FFFFFF" mc:Ignorable=""/>
            </a:solidFill>
          </a:ln>
          <a:effectLst>
            <a:outerShdw blurRad="36195" dist="12700" dir="11400000" algn="tl" rotWithShape="0">
              <a:srgbClr xmlns:mc="http://schemas.openxmlformats.org/markup-compatibility/2006" xmlns:a14="http://schemas.microsoft.com/office/drawing/2010/main" val="000000" mc:Ignorable="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xmlns:mc="http://schemas.openxmlformats.org/markup-compatibility/2006" xmlns:a14="http://schemas.microsoft.com/office/drawing/2010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10/main" val="2586111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Board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Week 2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8" r="11428"/>
          <a:stretch/>
        </p:blipFill>
        <p:spPr>
          <a:xfrm>
            <a:off x="1066800" y="1219200"/>
            <a:ext cx="7088080" cy="519596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99457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Board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Week 3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6" r="5281"/>
          <a:stretch/>
        </p:blipFill>
        <p:spPr>
          <a:xfrm>
            <a:off x="1143000" y="1143000"/>
            <a:ext cx="6934200" cy="52006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24427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Board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Week 3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43464"/>
            <a:ext cx="4267200" cy="3200400"/>
          </a:xfrm>
          <a:prstGeom prst="round2DiagRect">
            <a:avLst>
              <a:gd name="adj1" fmla="val 44507"/>
              <a:gd name="adj2" fmla="val 0"/>
            </a:avLst>
          </a:prstGeom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254000" algn="tl" rotWithShape="0">
              <a:srgbClr xmlns:mc="http://schemas.openxmlformats.org/markup-compatibility/2006" xmlns:a14="http://schemas.microsoft.com/office/drawing/2010/main" val="000000" mc:Ignorable="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124200"/>
            <a:ext cx="4470400" cy="3352800"/>
          </a:xfrm>
          <a:prstGeom prst="round2DiagRect">
            <a:avLst>
              <a:gd name="adj1" fmla="val 50000"/>
              <a:gd name="adj2" fmla="val 0"/>
            </a:avLst>
          </a:prstGeom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254000" algn="tl" rotWithShape="0">
              <a:srgbClr xmlns:mc="http://schemas.openxmlformats.org/markup-compatibility/2006" xmlns:a14="http://schemas.microsoft.com/office/drawing/2010/main" val="000000" mc:Ignorable="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385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Player Pieces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/>
          <a:srcRect t="5635" b="15980"/>
          <a:stretch/>
        </p:blipFill>
        <p:spPr>
          <a:xfrm>
            <a:off x="3733800" y="278907"/>
            <a:ext cx="5181600" cy="3046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9" b="10336"/>
          <a:stretch/>
        </p:blipFill>
        <p:spPr>
          <a:xfrm>
            <a:off x="381000" y="3505200"/>
            <a:ext cx="4876800" cy="28586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1026" name="Picture 2" descr="C:\Users\Sean Boocock\AppData\Local\Microsoft\Windows\Temporary Internet Files\Content.IE5\P05DJ7XI\MC90035795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86200"/>
            <a:ext cx="2266493" cy="196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974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0" t="14836" r="50957" b="3555"/>
          <a:stretch/>
        </p:blipFill>
        <p:spPr bwMode="auto">
          <a:xfrm>
            <a:off x="381000" y="1198642"/>
            <a:ext cx="4038600" cy="5229129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Rules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Assembly Card/Cheat Sheet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4" t="15322" r="18826" b="3310"/>
          <a:stretch/>
        </p:blipFill>
        <p:spPr bwMode="auto">
          <a:xfrm>
            <a:off x="5410200" y="2209800"/>
            <a:ext cx="3336200" cy="2585519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ross 1"/>
          <p:cNvSpPr/>
          <p:nvPr/>
        </p:nvSpPr>
        <p:spPr>
          <a:xfrm>
            <a:off x="4648200" y="3200400"/>
            <a:ext cx="533400" cy="533400"/>
          </a:xfrm>
          <a:prstGeom prst="plus">
            <a:avLst>
              <a:gd name="adj" fmla="val 349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770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766" y="304800"/>
            <a:ext cx="30746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Evolution of the Rules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Assembly Card/Cheat Sheet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1" t="15459" r="18837" b="3381"/>
          <a:stretch/>
        </p:blipFill>
        <p:spPr bwMode="auto">
          <a:xfrm>
            <a:off x="1676400" y="1371600"/>
            <a:ext cx="6151604" cy="4754395"/>
          </a:xfrm>
          <a:prstGeom prst="rect">
            <a:avLst/>
          </a:prstGeom>
          <a:ln w="88900" cap="sq" cmpd="thickThin">
            <a:solidFill>
              <a:srgbClr xmlns:mc="http://schemas.openxmlformats.org/markup-compatibility/2006" xmlns:a14="http://schemas.microsoft.com/office/drawing/2010/main" val="000000" mc:Ignorable=""/>
            </a:solidFill>
            <a:prstDash val="solid"/>
            <a:miter lim="800000"/>
          </a:ln>
          <a:effectLst>
            <a:innerShdw blurRad="76200">
              <a:srgbClr xmlns:mc="http://schemas.openxmlformats.org/markup-compatibility/2006" xmlns:a14="http://schemas.microsoft.com/office/drawing/2010/main" val="000000" mc:Ignorable="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62264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4C1304" mc:Ignorable=""/>
      </a:dk2>
      <a:lt2>
        <a:srgbClr xmlns:mc="http://schemas.openxmlformats.org/markup-compatibility/2006" xmlns:a14="http://schemas.microsoft.com/office/drawing/2010/main" val="FFFEE6" mc:Ignorable=""/>
      </a:lt2>
      <a:accent1>
        <a:srgbClr xmlns:mc="http://schemas.openxmlformats.org/markup-compatibility/2006" xmlns:a14="http://schemas.microsoft.com/office/drawing/2010/main" val="A63212" mc:Ignorable=""/>
      </a:accent1>
      <a:accent2>
        <a:srgbClr xmlns:mc="http://schemas.openxmlformats.org/markup-compatibility/2006" xmlns:a14="http://schemas.microsoft.com/office/drawing/2010/main" val="E68230" mc:Ignorable=""/>
      </a:accent2>
      <a:accent3>
        <a:srgbClr xmlns:mc="http://schemas.openxmlformats.org/markup-compatibility/2006" xmlns:a14="http://schemas.microsoft.com/office/drawing/2010/main" val="9BB05E" mc:Ignorable=""/>
      </a:accent3>
      <a:accent4>
        <a:srgbClr xmlns:mc="http://schemas.openxmlformats.org/markup-compatibility/2006" xmlns:a14="http://schemas.microsoft.com/office/drawing/2010/main" val="6B9BC7" mc:Ignorable=""/>
      </a:accent4>
      <a:accent5>
        <a:srgbClr xmlns:mc="http://schemas.openxmlformats.org/markup-compatibility/2006" xmlns:a14="http://schemas.microsoft.com/office/drawing/2010/main" val="4E66B2" mc:Ignorable=""/>
      </a:accent5>
      <a:accent6>
        <a:srgbClr xmlns:mc="http://schemas.openxmlformats.org/markup-compatibility/2006" xmlns:a14="http://schemas.microsoft.com/office/drawing/2010/main" val="8976AC" mc:Ignorable=""/>
      </a:accent6>
      <a:hlink>
        <a:srgbClr xmlns:mc="http://schemas.openxmlformats.org/markup-compatibility/2006" xmlns:a14="http://schemas.microsoft.com/office/drawing/2010/main" val="942408" mc:Ignorable=""/>
      </a:hlink>
      <a:folHlink>
        <a:srgbClr xmlns:mc="http://schemas.openxmlformats.org/markup-compatibility/2006" xmlns:a14="http://schemas.microsoft.com/office/drawing/2010/main" val="B34F17" mc:Ignorable="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xmlns:mc="http://schemas.openxmlformats.org/markup-compatibility/2006" xmlns:a14="http://schemas.microsoft.com/office/drawing/2010/main" val="000000" mc:Ignorable="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xmlns:mc="http://schemas.openxmlformats.org/markup-compatibility/2006" xmlns:a14="http://schemas.microsoft.com/office/drawing/2010/main" val="000000" mc:Ignorable="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110</TotalTime>
  <Words>92</Words>
  <Application>Microsoft Office PowerPoint</Application>
  <PresentationFormat>On-screen Show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Sketchbook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 Boocock</dc:creator>
  <cp:lastModifiedBy>Sean Boocock</cp:lastModifiedBy>
  <cp:revision>16</cp:revision>
  <dcterms:created xsi:type="dcterms:W3CDTF">2010-04-13T05:02:35Z</dcterms:created>
  <dcterms:modified xsi:type="dcterms:W3CDTF">2010-04-13T16:57:57Z</dcterms:modified>
</cp:coreProperties>
</file>