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0">
          <a:blip r:embed="rId2"/>
          <a:srcRect/>
          <a:stretch>
            <a:fillRect/>
          </a:stretch>
        </a:blip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2895600"/>
            <a:ext cx="8839200" cy="1303338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4191000"/>
            <a:ext cx="8839200" cy="914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62478" name="Rectangle 1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A3CA0323-A080-4463-8CA4-766F30D8A847}" type="datetimeFigureOut">
              <a:rPr lang="en-US" smtClean="0"/>
              <a:t>9/9/2011</a:t>
            </a:fld>
            <a:endParaRPr lang="en-US"/>
          </a:p>
        </p:txBody>
      </p:sp>
      <p:sp>
        <p:nvSpPr>
          <p:cNvPr id="62479" name="Rectangle 1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2480" name="Rectangle 1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3ADDB99-5265-452A-9A6E-12D56A023E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CA0323-A080-4463-8CA4-766F30D8A847}" type="datetimeFigureOut">
              <a:rPr lang="en-US" smtClean="0"/>
              <a:t>9/9/2011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DDB99-5265-452A-9A6E-12D56A023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95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152400"/>
            <a:ext cx="217170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6270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CA0323-A080-4463-8CA4-766F30D8A847}" type="datetimeFigureOut">
              <a:rPr lang="en-US" smtClean="0"/>
              <a:t>9/9/2011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DDB99-5265-452A-9A6E-12D56A023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328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CA0323-A080-4463-8CA4-766F30D8A847}" type="datetimeFigureOut">
              <a:rPr lang="en-US" smtClean="0"/>
              <a:t>9/9/2011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DDB99-5265-452A-9A6E-12D56A023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07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CA0323-A080-4463-8CA4-766F30D8A847}" type="datetimeFigureOut">
              <a:rPr lang="en-US" smtClean="0"/>
              <a:t>9/9/2011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DDB99-5265-452A-9A6E-12D56A023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236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76400"/>
            <a:ext cx="4267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267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CA0323-A080-4463-8CA4-766F30D8A847}" type="datetimeFigureOut">
              <a:rPr lang="en-US" smtClean="0"/>
              <a:t>9/9/2011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DDB99-5265-452A-9A6E-12D56A023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82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CA0323-A080-4463-8CA4-766F30D8A847}" type="datetimeFigureOut">
              <a:rPr lang="en-US" smtClean="0"/>
              <a:t>9/9/2011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DDB99-5265-452A-9A6E-12D56A023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98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CA0323-A080-4463-8CA4-766F30D8A847}" type="datetimeFigureOut">
              <a:rPr lang="en-US" smtClean="0"/>
              <a:t>9/9/2011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DDB99-5265-452A-9A6E-12D56A023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784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CA0323-A080-4463-8CA4-766F30D8A847}" type="datetimeFigureOut">
              <a:rPr lang="en-US" smtClean="0"/>
              <a:t>9/9/2011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DDB99-5265-452A-9A6E-12D56A023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2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CA0323-A080-4463-8CA4-766F30D8A847}" type="datetimeFigureOut">
              <a:rPr lang="en-US" smtClean="0"/>
              <a:t>9/9/2011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DDB99-5265-452A-9A6E-12D56A023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468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CA0323-A080-4463-8CA4-766F30D8A847}" type="datetimeFigureOut">
              <a:rPr lang="en-US" smtClean="0"/>
              <a:t>9/9/2011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DDB99-5265-452A-9A6E-12D56A023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56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 style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76400"/>
            <a:ext cx="8686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53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A3CA0323-A080-4463-8CA4-766F30D8A847}" type="datetimeFigureOut">
              <a:rPr lang="en-US" smtClean="0"/>
              <a:t>9/9/2011</a:t>
            </a:fld>
            <a:endParaRPr lang="en-US"/>
          </a:p>
        </p:txBody>
      </p:sp>
      <p:sp>
        <p:nvSpPr>
          <p:cNvPr id="6145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61455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3ADDB99-5265-452A-9A6E-12D56A023E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Parallel Game </a:t>
            </a:r>
            <a:r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Engine Design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4038600"/>
            <a:ext cx="8839200" cy="914400"/>
          </a:xfrm>
        </p:spPr>
        <p:txBody>
          <a:bodyPr/>
          <a:lstStyle/>
          <a:p>
            <a:r>
              <a:rPr lang="en-US" i="1" dirty="0" smtClean="0">
                <a:solidFill>
                  <a:schemeClr val="bg1"/>
                </a:solidFill>
              </a:rPr>
              <a:t>or How I Learned to Stop </a:t>
            </a:r>
            <a:r>
              <a:rPr lang="en-US" i="1" dirty="0">
                <a:solidFill>
                  <a:schemeClr val="bg1"/>
                </a:solidFill>
              </a:rPr>
              <a:t>W</a:t>
            </a:r>
            <a:r>
              <a:rPr lang="en-US" i="1" dirty="0" smtClean="0">
                <a:solidFill>
                  <a:schemeClr val="bg1"/>
                </a:solidFill>
              </a:rPr>
              <a:t>orrying and Love Multithreading</a:t>
            </a:r>
            <a:endParaRPr lang="en-US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175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1" t="39746" r="60657" b="25924"/>
          <a:stretch/>
        </p:blipFill>
        <p:spPr>
          <a:xfrm>
            <a:off x="0" y="1524000"/>
            <a:ext cx="9144000" cy="4852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43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 Update Loop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743200" y="1447800"/>
            <a:ext cx="3581400" cy="12192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Propagate and Process</a:t>
            </a:r>
          </a:p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Changes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736166" y="3276600"/>
            <a:ext cx="3581400" cy="12192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Update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736166" y="5181600"/>
            <a:ext cx="3581400" cy="12192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Gather State Changes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Straight Arrow Connector 7"/>
          <p:cNvCxnSpPr>
            <a:stCxn id="4" idx="2"/>
            <a:endCxn id="5" idx="0"/>
          </p:cNvCxnSpPr>
          <p:nvPr/>
        </p:nvCxnSpPr>
        <p:spPr>
          <a:xfrm flipH="1">
            <a:off x="4526866" y="2667000"/>
            <a:ext cx="7034" cy="609600"/>
          </a:xfrm>
          <a:prstGeom prst="straightConnector1">
            <a:avLst/>
          </a:prstGeom>
          <a:ln w="508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2"/>
            <a:endCxn id="6" idx="0"/>
          </p:cNvCxnSpPr>
          <p:nvPr/>
        </p:nvCxnSpPr>
        <p:spPr>
          <a:xfrm>
            <a:off x="4526866" y="4495800"/>
            <a:ext cx="0" cy="685800"/>
          </a:xfrm>
          <a:prstGeom prst="straightConnector1">
            <a:avLst/>
          </a:prstGeom>
          <a:ln w="508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36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Update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14375" y="2953629"/>
            <a:ext cx="1524000" cy="703971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AI System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771775" y="2940734"/>
            <a:ext cx="1524000" cy="716866"/>
          </a:xfrm>
          <a:prstGeom prst="round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Animation</a:t>
            </a:r>
          </a:p>
          <a:p>
            <a:pPr algn="ctr"/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829175" y="2940734"/>
            <a:ext cx="1524000" cy="716866"/>
          </a:xfrm>
          <a:prstGeom prst="round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Physics</a:t>
            </a:r>
          </a:p>
          <a:p>
            <a:pPr algn="ctr"/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962775" y="2940734"/>
            <a:ext cx="1524000" cy="716866"/>
          </a:xfrm>
          <a:prstGeom prst="roundRect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Graphics</a:t>
            </a:r>
          </a:p>
          <a:p>
            <a:pPr algn="ctr"/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686175" y="1353429"/>
            <a:ext cx="15240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TBB Scheduler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" name="Straight Arrow Connector 8"/>
          <p:cNvCxnSpPr>
            <a:stCxn id="8" idx="2"/>
            <a:endCxn id="4" idx="0"/>
          </p:cNvCxnSpPr>
          <p:nvPr/>
        </p:nvCxnSpPr>
        <p:spPr>
          <a:xfrm flipH="1">
            <a:off x="1476375" y="2191629"/>
            <a:ext cx="297180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8" idx="2"/>
            <a:endCxn id="5" idx="0"/>
          </p:cNvCxnSpPr>
          <p:nvPr/>
        </p:nvCxnSpPr>
        <p:spPr>
          <a:xfrm flipH="1">
            <a:off x="3533775" y="2191629"/>
            <a:ext cx="914400" cy="7491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8" idx="2"/>
            <a:endCxn id="6" idx="0"/>
          </p:cNvCxnSpPr>
          <p:nvPr/>
        </p:nvCxnSpPr>
        <p:spPr>
          <a:xfrm>
            <a:off x="4448175" y="2191629"/>
            <a:ext cx="1143000" cy="7491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2"/>
            <a:endCxn id="7" idx="0"/>
          </p:cNvCxnSpPr>
          <p:nvPr/>
        </p:nvCxnSpPr>
        <p:spPr>
          <a:xfrm>
            <a:off x="4448175" y="2191629"/>
            <a:ext cx="3276600" cy="7491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723900" y="3810000"/>
            <a:ext cx="1524000" cy="838200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State Changes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2771775" y="3810000"/>
            <a:ext cx="1524000" cy="838200"/>
          </a:xfrm>
          <a:prstGeom prst="round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State Changes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4829175" y="3810000"/>
            <a:ext cx="1524000" cy="838200"/>
          </a:xfrm>
          <a:prstGeom prst="round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State Changes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6962775" y="3810000"/>
            <a:ext cx="1524000" cy="838200"/>
          </a:xfrm>
          <a:prstGeom prst="roundRect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State Changes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723900" y="4800600"/>
            <a:ext cx="1524000" cy="609600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2771775" y="4800600"/>
            <a:ext cx="1524000" cy="609600"/>
          </a:xfrm>
          <a:prstGeom prst="round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23" name="Rounded Rectangle 22"/>
          <p:cNvSpPr/>
          <p:nvPr/>
        </p:nvSpPr>
        <p:spPr>
          <a:xfrm>
            <a:off x="4829175" y="4800600"/>
            <a:ext cx="1524000" cy="609600"/>
          </a:xfrm>
          <a:prstGeom prst="round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6962775" y="4800600"/>
            <a:ext cx="1524000" cy="609600"/>
          </a:xfrm>
          <a:prstGeom prst="roundRect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>
            <a:off x="714375" y="5791200"/>
            <a:ext cx="1524000" cy="838200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Gather State Changes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2771775" y="5791200"/>
            <a:ext cx="1524000" cy="838200"/>
          </a:xfrm>
          <a:prstGeom prst="round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Gather State Changes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>
            <a:off x="4829175" y="5791200"/>
            <a:ext cx="1524000" cy="838200"/>
          </a:xfrm>
          <a:prstGeom prst="round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Gather State Changes</a:t>
            </a:r>
            <a:endParaRPr lang="en-US" dirty="0"/>
          </a:p>
        </p:txBody>
      </p:sp>
      <p:sp>
        <p:nvSpPr>
          <p:cNvPr id="32" name="Rounded Rectangle 31"/>
          <p:cNvSpPr/>
          <p:nvPr/>
        </p:nvSpPr>
        <p:spPr>
          <a:xfrm>
            <a:off x="6962775" y="5791200"/>
            <a:ext cx="1524000" cy="838200"/>
          </a:xfrm>
          <a:prstGeom prst="roundRect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Gather State Changes</a:t>
            </a:r>
            <a:endParaRPr lang="en-US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228600" y="5638800"/>
            <a:ext cx="8534400" cy="0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326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Stats</a:t>
            </a:r>
          </a:p>
          <a:p>
            <a:pPr lvl="1"/>
            <a:r>
              <a:rPr lang="en-US" dirty="0" smtClean="0"/>
              <a:t>3300+ </a:t>
            </a:r>
            <a:r>
              <a:rPr lang="en-US" dirty="0" err="1" smtClean="0"/>
              <a:t>GameObjects</a:t>
            </a:r>
            <a:r>
              <a:rPr lang="en-US" dirty="0" smtClean="0"/>
              <a:t> (2300 Physics objects, 1000 AI objects)</a:t>
            </a:r>
          </a:p>
          <a:p>
            <a:pPr lvl="1"/>
            <a:r>
              <a:rPr lang="en-US" dirty="0" smtClean="0"/>
              <a:t>Average fps on 4-core/8-thread i7 920  = 35-55 fps</a:t>
            </a:r>
          </a:p>
          <a:p>
            <a:pPr lvl="1"/>
            <a:r>
              <a:rPr lang="en-US" dirty="0" smtClean="0"/>
              <a:t>90% + </a:t>
            </a:r>
            <a:r>
              <a:rPr lang="en-US" dirty="0" err="1" smtClean="0"/>
              <a:t>cpu</a:t>
            </a:r>
            <a:r>
              <a:rPr lang="en-US" dirty="0" smtClean="0"/>
              <a:t> utilization across all physical/hyper threads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3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375" y="30480"/>
            <a:ext cx="9180871" cy="6827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97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Parallel </a:t>
            </a:r>
            <a:r>
              <a:rPr lang="en-US" dirty="0" err="1" smtClean="0"/>
              <a:t>Boids</a:t>
            </a:r>
            <a:r>
              <a:rPr lang="en-US" dirty="0" smtClean="0"/>
              <a:t>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Based on </a:t>
            </a:r>
            <a:r>
              <a:rPr lang="en-US" dirty="0" err="1" smtClean="0">
                <a:solidFill>
                  <a:schemeClr val="bg1"/>
                </a:solidFill>
              </a:rPr>
              <a:t>Opensteer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library’s flocking simulation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Problems for parallelization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Race condition on each </a:t>
            </a:r>
            <a:r>
              <a:rPr lang="en-US" dirty="0" err="1" smtClean="0">
                <a:solidFill>
                  <a:schemeClr val="bg1"/>
                </a:solidFill>
              </a:rPr>
              <a:t>AIObject’s</a:t>
            </a:r>
            <a:r>
              <a:rPr lang="en-US" dirty="0" smtClean="0">
                <a:solidFill>
                  <a:schemeClr val="bg1"/>
                </a:solidFill>
              </a:rPr>
              <a:t> updated position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Highly contended shared resource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07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Parallel </a:t>
            </a:r>
            <a:r>
              <a:rPr lang="en-US" dirty="0" err="1" smtClean="0"/>
              <a:t>Boids</a:t>
            </a:r>
            <a:r>
              <a:rPr lang="en-US" dirty="0" smtClean="0"/>
              <a:t>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Solution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Separate the Simulation and Updates of local information to two different steps, each run in parallel with a natural barrier in between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Create a concurrent, spatial data structure to maintain neighbor lists every frame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“</a:t>
            </a:r>
            <a:r>
              <a:rPr lang="en-US" dirty="0" err="1" smtClean="0">
                <a:solidFill>
                  <a:schemeClr val="bg1"/>
                </a:solidFill>
              </a:rPr>
              <a:t>FixedSpatialContainer</a:t>
            </a:r>
            <a:r>
              <a:rPr lang="en-US" dirty="0" smtClean="0">
                <a:solidFill>
                  <a:schemeClr val="bg1"/>
                </a:solidFill>
              </a:rPr>
              <a:t>” maintains two 3d arrays of </a:t>
            </a:r>
            <a:r>
              <a:rPr lang="en-US" dirty="0" err="1" smtClean="0">
                <a:solidFill>
                  <a:schemeClr val="bg1"/>
                </a:solidFill>
              </a:rPr>
              <a:t>tbb</a:t>
            </a:r>
            <a:r>
              <a:rPr lang="en-US" dirty="0" smtClean="0">
                <a:solidFill>
                  <a:schemeClr val="bg1"/>
                </a:solidFill>
              </a:rPr>
              <a:t>::</a:t>
            </a:r>
            <a:r>
              <a:rPr lang="en-US" dirty="0" err="1" smtClean="0">
                <a:solidFill>
                  <a:schemeClr val="bg1"/>
                </a:solidFill>
              </a:rPr>
              <a:t>concurrent_vectors</a:t>
            </a:r>
            <a:r>
              <a:rPr lang="en-US" dirty="0" smtClean="0">
                <a:solidFill>
                  <a:schemeClr val="bg1"/>
                </a:solidFill>
              </a:rPr>
              <a:t> that allow for completely parallel access and updates to spatial information used in the simulation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65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smtClean="0"/>
              <a:t>gpserver01.usc.edu/svn/gge/ogreaddons/IntelTBBUpgrade/presentation_video/presentation.mp4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54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Short term plans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Port over the </a:t>
            </a:r>
            <a:r>
              <a:rPr lang="en-US" dirty="0" err="1" smtClean="0">
                <a:solidFill>
                  <a:schemeClr val="bg1"/>
                </a:solidFill>
              </a:rPr>
              <a:t>FlashGUI</a:t>
            </a:r>
            <a:r>
              <a:rPr lang="en-US" dirty="0" smtClean="0">
                <a:solidFill>
                  <a:schemeClr val="bg1"/>
                </a:solidFill>
              </a:rPr>
              <a:t> and FMOD Audio functionality from the GGE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Port over the </a:t>
            </a:r>
            <a:r>
              <a:rPr lang="en-US" dirty="0" err="1" smtClean="0">
                <a:solidFill>
                  <a:schemeClr val="bg1"/>
                </a:solidFill>
              </a:rPr>
              <a:t>dotScene</a:t>
            </a:r>
            <a:r>
              <a:rPr lang="en-US" dirty="0" smtClean="0">
                <a:solidFill>
                  <a:schemeClr val="bg1"/>
                </a:solidFill>
              </a:rPr>
              <a:t> parser for scene loading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Longer term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Port the animation and remainder of the physics functionality from the GGE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Further performance improvements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Explore complete free step mode between systems</a:t>
            </a:r>
          </a:p>
        </p:txBody>
      </p:sp>
    </p:spTree>
    <p:extLst>
      <p:ext uri="{BB962C8B-B14F-4D97-AF65-F5344CB8AC3E}">
        <p14:creationId xmlns:p14="http://schemas.microsoft.com/office/powerpoint/2010/main" val="176772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Q/A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1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Preliminaries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GGE and serial architectures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Multithreading design decisions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new engine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Q/A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1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dirty="0" err="1" smtClean="0">
                <a:solidFill>
                  <a:schemeClr val="bg1"/>
                </a:solidFill>
              </a:rPr>
              <a:t>Gamepipe</a:t>
            </a:r>
            <a:r>
              <a:rPr lang="en-US" dirty="0" smtClean="0">
                <a:solidFill>
                  <a:schemeClr val="bg1"/>
                </a:solidFill>
              </a:rPr>
              <a:t> Game Engine is a student built game engine using the Ogre3d rendering engine for underlying scene management and basic rendering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Ogre has support for basic multithreading, mostly limited to the background loading of resources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442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GGE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05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Last semester, Steve </a:t>
            </a:r>
            <a:r>
              <a:rPr lang="en-US" dirty="0" err="1" smtClean="0">
                <a:solidFill>
                  <a:schemeClr val="bg1"/>
                </a:solidFill>
              </a:rPr>
              <a:t>Wenzke</a:t>
            </a:r>
            <a:r>
              <a:rPr lang="en-US" dirty="0" smtClean="0">
                <a:solidFill>
                  <a:schemeClr val="bg1"/>
                </a:solidFill>
              </a:rPr>
              <a:t> and I explored multithreading the GGE and were able to implement a dedicated rendering thread and limited multithreading of some higher level systems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 descr="http://i.imgur.com/5F41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371600"/>
            <a:ext cx="4816792" cy="500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9671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to multithreading GGE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Inconsistent and interrelated update calls for systems/game objects make separating independent tasks difficult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Lack of a common interface for events/manipulations of scene objects like updating position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No “owner” for the scene Ogre maintains; systems access and manipulate it at will.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693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from scratch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This semester I decided to start from  scratch on a new engine that would scale with an arbitrary number of threads.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Once the underlying design was pinned down, I started to port existing functionality from the GGE to the new engine with modifications owing to the new design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452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Multithreading Design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Shared resources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What is shared?  When?  Is that a problem?  Sometimes; sometimes not.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Synchronization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Locks and/or semaphores?  Something more elegant?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Scalability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Can the architecture utilize 4 cores as well as it can 40?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51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resources – Game Objects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38200" y="3352800"/>
            <a:ext cx="15240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AI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895600" y="3339905"/>
            <a:ext cx="15240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Animation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953000" y="3339905"/>
            <a:ext cx="15240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Physics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7086600" y="3339905"/>
            <a:ext cx="15240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Graphics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810000" y="1752600"/>
            <a:ext cx="1524000" cy="8382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Universal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838200" y="4372708"/>
            <a:ext cx="15240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Position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Orientation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Scale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AgentState</a:t>
            </a: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PathNode</a:t>
            </a: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895600" y="4372708"/>
            <a:ext cx="15240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Position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Orientation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Scale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AnimFrame</a:t>
            </a: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BoneList</a:t>
            </a: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/>
          </a:p>
        </p:txBody>
      </p:sp>
      <p:sp>
        <p:nvSpPr>
          <p:cNvPr id="13" name="Rounded Rectangle 12"/>
          <p:cNvSpPr/>
          <p:nvPr/>
        </p:nvSpPr>
        <p:spPr>
          <a:xfrm>
            <a:off x="4953000" y="4372708"/>
            <a:ext cx="15240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Position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Orientation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Scale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RigidBody</a:t>
            </a: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/>
          </a:p>
        </p:txBody>
      </p:sp>
      <p:sp>
        <p:nvSpPr>
          <p:cNvPr id="14" name="Rounded Rectangle 13"/>
          <p:cNvSpPr/>
          <p:nvPr/>
        </p:nvSpPr>
        <p:spPr>
          <a:xfrm>
            <a:off x="7086600" y="4372708"/>
            <a:ext cx="15240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Position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Orientation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Scale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SceneNode</a:t>
            </a: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Entity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/>
          </a:p>
        </p:txBody>
      </p:sp>
      <p:cxnSp>
        <p:nvCxnSpPr>
          <p:cNvPr id="16" name="Straight Arrow Connector 15"/>
          <p:cNvCxnSpPr>
            <a:stCxn id="9" idx="2"/>
            <a:endCxn id="4" idx="0"/>
          </p:cNvCxnSpPr>
          <p:nvPr/>
        </p:nvCxnSpPr>
        <p:spPr>
          <a:xfrm flipH="1">
            <a:off x="1600200" y="2590800"/>
            <a:ext cx="297180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9" idx="2"/>
            <a:endCxn id="6" idx="0"/>
          </p:cNvCxnSpPr>
          <p:nvPr/>
        </p:nvCxnSpPr>
        <p:spPr>
          <a:xfrm flipH="1">
            <a:off x="3657600" y="2590800"/>
            <a:ext cx="914400" cy="7491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2"/>
            <a:endCxn id="7" idx="0"/>
          </p:cNvCxnSpPr>
          <p:nvPr/>
        </p:nvCxnSpPr>
        <p:spPr>
          <a:xfrm>
            <a:off x="4572000" y="2590800"/>
            <a:ext cx="1143000" cy="7491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9" idx="2"/>
            <a:endCxn id="8" idx="0"/>
          </p:cNvCxnSpPr>
          <p:nvPr/>
        </p:nvCxnSpPr>
        <p:spPr>
          <a:xfrm>
            <a:off x="4572000" y="2590800"/>
            <a:ext cx="3276600" cy="7491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667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97412" y="1528992"/>
            <a:ext cx="15240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Physics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7342163" y="1528992"/>
            <a:ext cx="15240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Graphics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381000" y="2543908"/>
            <a:ext cx="15240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Position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Orientation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Scale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RigidBody</a:t>
            </a: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/>
          </a:p>
        </p:txBody>
      </p:sp>
      <p:sp>
        <p:nvSpPr>
          <p:cNvPr id="12" name="Rounded Rectangle 11"/>
          <p:cNvSpPr/>
          <p:nvPr/>
        </p:nvSpPr>
        <p:spPr>
          <a:xfrm>
            <a:off x="7365609" y="2565614"/>
            <a:ext cx="15240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Position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Orientation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Scale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SceneNode</a:t>
            </a: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Entity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/>
          </a:p>
        </p:txBody>
      </p:sp>
      <p:sp>
        <p:nvSpPr>
          <p:cNvPr id="13" name="Plaque 12"/>
          <p:cNvSpPr/>
          <p:nvPr/>
        </p:nvSpPr>
        <p:spPr>
          <a:xfrm>
            <a:off x="3429000" y="2667000"/>
            <a:ext cx="2590800" cy="1295400"/>
          </a:xfrm>
          <a:prstGeom prst="plaqu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StateManager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921412" y="1684038"/>
            <a:ext cx="2805333" cy="1354584"/>
          </a:xfrm>
          <a:custGeom>
            <a:avLst/>
            <a:gdLst>
              <a:gd name="connsiteX0" fmla="*/ 0 w 2518117"/>
              <a:gd name="connsiteY0" fmla="*/ 1354584 h 1354584"/>
              <a:gd name="connsiteX1" fmla="*/ 1294227 w 2518117"/>
              <a:gd name="connsiteY1" fmla="*/ 4085 h 1354584"/>
              <a:gd name="connsiteX2" fmla="*/ 2518117 w 2518117"/>
              <a:gd name="connsiteY2" fmla="*/ 1016959 h 1354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18117" h="1354584">
                <a:moveTo>
                  <a:pt x="0" y="1354584"/>
                </a:moveTo>
                <a:cubicBezTo>
                  <a:pt x="437270" y="707470"/>
                  <a:pt x="874541" y="60356"/>
                  <a:pt x="1294227" y="4085"/>
                </a:cubicBezTo>
                <a:cubicBezTo>
                  <a:pt x="1713913" y="-52186"/>
                  <a:pt x="2116015" y="482386"/>
                  <a:pt x="2518117" y="1016959"/>
                </a:cubicBezTo>
              </a:path>
            </a:pathLst>
          </a:custGeom>
          <a:ln>
            <a:tailEnd type="triangle" w="lg" len="lg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4825218" y="3052689"/>
            <a:ext cx="2516945" cy="1814924"/>
          </a:xfrm>
          <a:custGeom>
            <a:avLst/>
            <a:gdLst>
              <a:gd name="connsiteX0" fmla="*/ 2250831 w 2250831"/>
              <a:gd name="connsiteY0" fmla="*/ 0 h 1814924"/>
              <a:gd name="connsiteX1" fmla="*/ 970671 w 2250831"/>
              <a:gd name="connsiteY1" fmla="*/ 1786597 h 1814924"/>
              <a:gd name="connsiteX2" fmla="*/ 0 w 2250831"/>
              <a:gd name="connsiteY2" fmla="*/ 928468 h 1814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50831" h="1814924">
                <a:moveTo>
                  <a:pt x="2250831" y="0"/>
                </a:moveTo>
                <a:cubicBezTo>
                  <a:pt x="1798320" y="815926"/>
                  <a:pt x="1345810" y="1631852"/>
                  <a:pt x="970671" y="1786597"/>
                </a:cubicBezTo>
                <a:cubicBezTo>
                  <a:pt x="595532" y="1941342"/>
                  <a:pt x="297766" y="1434905"/>
                  <a:pt x="0" y="928468"/>
                </a:cubicBezTo>
              </a:path>
            </a:pathLst>
          </a:custGeom>
          <a:ln>
            <a:tailEnd type="triangle" w="lg" len="lg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13" idx="3"/>
          </p:cNvCxnSpPr>
          <p:nvPr/>
        </p:nvCxnSpPr>
        <p:spPr>
          <a:xfrm>
            <a:off x="6019800" y="3314700"/>
            <a:ext cx="1322363" cy="0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905000" y="3314700"/>
            <a:ext cx="1524000" cy="0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197469" y="1675832"/>
            <a:ext cx="160078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StateChange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334000" y="4676940"/>
            <a:ext cx="160078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StateChange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057400" y="3579701"/>
            <a:ext cx="160078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StateChange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750169" y="2709707"/>
            <a:ext cx="160078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StateChange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31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een and white abstract design template">
  <a:themeElements>
    <a:clrScheme name="Default Design 1">
      <a:dk1>
        <a:srgbClr val="000000"/>
      </a:dk1>
      <a:lt1>
        <a:srgbClr val="FFFFFF"/>
      </a:lt1>
      <a:dk2>
        <a:srgbClr val="FFFFFF"/>
      </a:dk2>
      <a:lt2>
        <a:srgbClr val="969696"/>
      </a:lt2>
      <a:accent1>
        <a:srgbClr val="93D598"/>
      </a:accent1>
      <a:accent2>
        <a:srgbClr val="29A744"/>
      </a:accent2>
      <a:accent3>
        <a:srgbClr val="FFFFFF"/>
      </a:accent3>
      <a:accent4>
        <a:srgbClr val="000000"/>
      </a:accent4>
      <a:accent5>
        <a:srgbClr val="C8E7CA"/>
      </a:accent5>
      <a:accent6>
        <a:srgbClr val="24973D"/>
      </a:accent6>
      <a:hlink>
        <a:srgbClr val="556731"/>
      </a:hlink>
      <a:folHlink>
        <a:srgbClr val="1A302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FFFFFF"/>
        </a:dk2>
        <a:lt2>
          <a:srgbClr val="969696"/>
        </a:lt2>
        <a:accent1>
          <a:srgbClr val="93D598"/>
        </a:accent1>
        <a:accent2>
          <a:srgbClr val="29A744"/>
        </a:accent2>
        <a:accent3>
          <a:srgbClr val="FFFFFF"/>
        </a:accent3>
        <a:accent4>
          <a:srgbClr val="000000"/>
        </a:accent4>
        <a:accent5>
          <a:srgbClr val="C8E7CA"/>
        </a:accent5>
        <a:accent6>
          <a:srgbClr val="24973D"/>
        </a:accent6>
        <a:hlink>
          <a:srgbClr val="556731"/>
        </a:hlink>
        <a:folHlink>
          <a:srgbClr val="1A3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 and white abstract design template</Template>
  <TotalTime>974</TotalTime>
  <Words>526</Words>
  <Application>Microsoft Office PowerPoint</Application>
  <PresentationFormat>On-screen Show (4:3)</PresentationFormat>
  <Paragraphs>135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Green and white abstract design template</vt:lpstr>
      <vt:lpstr>Parallel Game Engine Design</vt:lpstr>
      <vt:lpstr>Preliminaries</vt:lpstr>
      <vt:lpstr>GGE</vt:lpstr>
      <vt:lpstr>GGE continued</vt:lpstr>
      <vt:lpstr>Limitations to multithreading GGE</vt:lpstr>
      <vt:lpstr>Starting from scratch</vt:lpstr>
      <vt:lpstr>Multithreading Design Decisions</vt:lpstr>
      <vt:lpstr>Shared resources – Game Objects</vt:lpstr>
      <vt:lpstr>Synchronization</vt:lpstr>
      <vt:lpstr>Synchronization</vt:lpstr>
      <vt:lpstr>Engine Update Loop</vt:lpstr>
      <vt:lpstr>Main Update</vt:lpstr>
      <vt:lpstr>Demo</vt:lpstr>
      <vt:lpstr>PowerPoint Presentation</vt:lpstr>
      <vt:lpstr>Example – Parallel Boids Simulation</vt:lpstr>
      <vt:lpstr>Example – Parallel Boids Simulation</vt:lpstr>
      <vt:lpstr>Video</vt:lpstr>
      <vt:lpstr>The future</vt:lpstr>
      <vt:lpstr>Q/A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GGE Intel TBB Upgrade</dc:title>
  <dc:creator>Sean</dc:creator>
  <cp:lastModifiedBy>Sean</cp:lastModifiedBy>
  <cp:revision>20</cp:revision>
  <dcterms:created xsi:type="dcterms:W3CDTF">2011-04-25T05:43:44Z</dcterms:created>
  <dcterms:modified xsi:type="dcterms:W3CDTF">2011-09-10T05:19:28Z</dcterms:modified>
</cp:coreProperties>
</file>